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56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130DE-616A-463B-9512-F3CDFB6E4DF3}" type="datetimeFigureOut">
              <a:rPr kumimoji="1" lang="en-US" altLang="ja-JP" smtClean="0"/>
              <a:t>11/13/2016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9BB43-68AE-481D-81B0-E56E62BC8B34}" type="slidenum">
              <a:rPr kumimoji="1"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68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" dirty="0"/>
              <a:t>【</a:t>
            </a:r>
            <a:r>
              <a:rPr kumimoji="1" lang="ja" altLang="en-US" dirty="0"/>
              <a:t>コマンドについて</a:t>
            </a:r>
            <a:r>
              <a:rPr kumimoji="1" lang="en-US" altLang="ja" dirty="0"/>
              <a:t>】</a:t>
            </a:r>
          </a:p>
          <a:p>
            <a:r>
              <a:rPr kumimoji="1" lang="ja" altLang="en-US" dirty="0"/>
              <a:t>・</a:t>
            </a:r>
            <a:r>
              <a:rPr kumimoji="1" lang="en-US" altLang="ja" dirty="0" err="1"/>
              <a:t>CommandMgr</a:t>
            </a:r>
            <a:r>
              <a:rPr kumimoji="1" lang="ja" altLang="en-US" dirty="0"/>
              <a:t>から各所に送るコマンドがメイン</a:t>
            </a:r>
            <a:endParaRPr kumimoji="1" lang="en-US" altLang="ja" dirty="0"/>
          </a:p>
          <a:p>
            <a:r>
              <a:rPr kumimoji="1" lang="ja" altLang="en-US" dirty="0"/>
              <a:t>・デバッグ用に</a:t>
            </a:r>
            <a:r>
              <a:rPr kumimoji="1" lang="en-US" altLang="ja" dirty="0" err="1"/>
              <a:t>CommandMgr</a:t>
            </a:r>
            <a:r>
              <a:rPr kumimoji="1" lang="ja" altLang="en-US" dirty="0"/>
              <a:t>宛てにコマンド送信する</a:t>
            </a:r>
            <a:r>
              <a:rPr kumimoji="1" lang="en-US" altLang="ja" dirty="0"/>
              <a:t>tool</a:t>
            </a:r>
            <a:r>
              <a:rPr kumimoji="1" lang="ja" altLang="en-US" dirty="0"/>
              <a:t>が欲しい</a:t>
            </a:r>
            <a:endParaRPr kumimoji="1" lang="en-US" altLang="ja" dirty="0"/>
          </a:p>
          <a:p>
            <a:r>
              <a:rPr kumimoji="1" lang="ja" altLang="en-US" dirty="0"/>
              <a:t>・コマンドごとの処理をコマンド単位で分けた方が見やすい</a:t>
            </a:r>
            <a:endParaRPr kumimoji="1" lang="en-US" altLang="ja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9BB43-68AE-481D-81B0-E56E62BC8B34}" type="slidenum">
              <a:rPr kumimoji="1" lang="en-US" altLang="ja-JP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8569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247D8-6169-46E7-8C8C-8466594F5B81}" type="datetimeFigureOut">
              <a:rPr kumimoji="1" lang="en-US" altLang="ja-JP" smtClean="0"/>
              <a:t>11/13/2016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531-08AB-4FFE-9067-0F70E4DD370A}" type="slidenum">
              <a:rPr kumimoji="1"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818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247D8-6169-46E7-8C8C-8466594F5B81}" type="datetimeFigureOut">
              <a:rPr kumimoji="1" lang="en-US" altLang="ja-JP" smtClean="0"/>
              <a:t>11/13/2016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531-08AB-4FFE-9067-0F70E4DD370A}" type="slidenum">
              <a:rPr kumimoji="1"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185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247D8-6169-46E7-8C8C-8466594F5B81}" type="datetimeFigureOut">
              <a:rPr kumimoji="1" lang="en-US" altLang="ja-JP" smtClean="0"/>
              <a:t>11/13/2016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531-08AB-4FFE-9067-0F70E4DD370A}" type="slidenum">
              <a:rPr kumimoji="1"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0646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247D8-6169-46E7-8C8C-8466594F5B81}" type="datetimeFigureOut">
              <a:rPr kumimoji="1" lang="en-US" altLang="ja-JP" smtClean="0"/>
              <a:t>11/13/2016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531-08AB-4FFE-9067-0F70E4DD370A}" type="slidenum">
              <a:rPr kumimoji="1"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947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247D8-6169-46E7-8C8C-8466594F5B81}" type="datetimeFigureOut">
              <a:rPr kumimoji="1" lang="en-US" altLang="ja-JP" smtClean="0"/>
              <a:t>11/13/2016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531-08AB-4FFE-9067-0F70E4DD370A}" type="slidenum">
              <a:rPr kumimoji="1"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051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247D8-6169-46E7-8C8C-8466594F5B81}" type="datetimeFigureOut">
              <a:rPr kumimoji="1" lang="en-US" altLang="ja-JP" smtClean="0"/>
              <a:t>11/13/2016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531-08AB-4FFE-9067-0F70E4DD370A}" type="slidenum">
              <a:rPr kumimoji="1"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29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247D8-6169-46E7-8C8C-8466594F5B81}" type="datetimeFigureOut">
              <a:rPr kumimoji="1" lang="en-US" altLang="ja-JP" smtClean="0"/>
              <a:t>11/13/2016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531-08AB-4FFE-9067-0F70E4DD370A}" type="slidenum">
              <a:rPr kumimoji="1"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730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247D8-6169-46E7-8C8C-8466594F5B81}" type="datetimeFigureOut">
              <a:rPr kumimoji="1" lang="en-US" altLang="ja-JP" smtClean="0"/>
              <a:t>11/13/2016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531-08AB-4FFE-9067-0F70E4DD370A}" type="slidenum">
              <a:rPr kumimoji="1"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21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247D8-6169-46E7-8C8C-8466594F5B81}" type="datetimeFigureOut">
              <a:rPr kumimoji="1" lang="en-US" altLang="ja-JP" smtClean="0"/>
              <a:t>11/13/2016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531-08AB-4FFE-9067-0F70E4DD370A}" type="slidenum">
              <a:rPr kumimoji="1"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717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247D8-6169-46E7-8C8C-8466594F5B81}" type="datetimeFigureOut">
              <a:rPr kumimoji="1" lang="en-US" altLang="ja-JP" smtClean="0"/>
              <a:t>11/13/2016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531-08AB-4FFE-9067-0F70E4DD370A}" type="slidenum">
              <a:rPr kumimoji="1"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989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247D8-6169-46E7-8C8C-8466594F5B81}" type="datetimeFigureOut">
              <a:rPr kumimoji="1" lang="en-US" altLang="ja-JP" smtClean="0"/>
              <a:t>11/13/2016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531-08AB-4FFE-9067-0F70E4DD370A}" type="slidenum">
              <a:rPr kumimoji="1"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27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247D8-6169-46E7-8C8C-8466594F5B81}" type="datetimeFigureOut">
              <a:rPr kumimoji="1" lang="en-US" altLang="ja-JP" smtClean="0"/>
              <a:t>11/13/2016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8E531-08AB-4FFE-9067-0F70E4DD370A}" type="slidenum">
              <a:rPr kumimoji="1"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03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853364" y="1450075"/>
            <a:ext cx="8576860" cy="47008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accent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DisplayField</a:t>
            </a:r>
            <a:endParaRPr lang="ja-JP" altLang="en-US" dirty="0">
              <a:solidFill>
                <a:schemeClr val="accent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3364" y="317906"/>
            <a:ext cx="10515600" cy="1132170"/>
          </a:xfrm>
        </p:spPr>
        <p:txBody>
          <a:bodyPr/>
          <a:lstStyle/>
          <a:p>
            <a:r>
              <a:rPr lang="ja" altLang="en-US" dirty="0">
                <a:latin typeface="游明朝 Demibold" panose="02020400000000000000" pitchFamily="18" charset="-128"/>
                <a:ea typeface="游明朝 Demibold" panose="02020400000000000000" pitchFamily="18" charset="-128"/>
              </a:rPr>
              <a:t>画面表示</a:t>
            </a:r>
            <a:endParaRPr kumimoji="1" lang="ja-JP" altLang="en-US" dirty="0">
              <a:latin typeface="游明朝 Demibold" panose="02020400000000000000" pitchFamily="18" charset="-128"/>
              <a:ea typeface="游明朝 Demibold" panose="020204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027753" y="1870763"/>
            <a:ext cx="8298218" cy="4155744"/>
          </a:xfrm>
          <a:prstGeom prst="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24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div</a:t>
            </a:r>
            <a:endParaRPr lang="ja-JP" altLang="en-US" sz="16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407615" y="2701570"/>
            <a:ext cx="2326564" cy="22836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accent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DispObj</a:t>
            </a:r>
            <a:endParaRPr lang="ja-JP" altLang="en-US" dirty="0">
              <a:solidFill>
                <a:schemeClr val="accent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563806" y="3034235"/>
            <a:ext cx="2032758" cy="1828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24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div</a:t>
            </a:r>
            <a:endParaRPr lang="en-US" altLang="ja-JP" sz="16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endParaRPr lang="en-US" altLang="ja" sz="24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ja" altLang="en-US" sz="24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テキスト表示</a:t>
            </a:r>
            <a:endParaRPr lang="ja-JP" altLang="en-US" sz="24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549254" y="2701570"/>
            <a:ext cx="2250742" cy="2283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accent1"/>
                </a:solidFill>
              </a:rPr>
              <a:t>DispObj</a:t>
            </a:r>
            <a:endParaRPr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701275" y="3034235"/>
            <a:ext cx="1923576" cy="1828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2400" dirty="0" err="1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img</a:t>
            </a:r>
            <a:endParaRPr lang="en-US" altLang="ja-JP" sz="16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endParaRPr lang="en-US" altLang="ja-JP" sz="24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ja" altLang="en-US" sz="24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画像表示</a:t>
            </a:r>
            <a:endParaRPr lang="ja-JP" altLang="en-US" sz="24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3" name="フレーム 22"/>
          <p:cNvSpPr/>
          <p:nvPr/>
        </p:nvSpPr>
        <p:spPr>
          <a:xfrm>
            <a:off x="4111198" y="2284103"/>
            <a:ext cx="3148653" cy="3118134"/>
          </a:xfrm>
          <a:prstGeom prst="frame">
            <a:avLst>
              <a:gd name="adj1" fmla="val 10639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endParaRPr lang="ja-JP" altLang="en-US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663063" y="2267738"/>
            <a:ext cx="1539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000" dirty="0" err="1">
                <a:solidFill>
                  <a:schemeClr val="accent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PartsFocus</a:t>
            </a:r>
            <a:endParaRPr lang="ja-JP" altLang="en-US" sz="2000" dirty="0">
              <a:solidFill>
                <a:schemeClr val="accent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090634" y="2267738"/>
            <a:ext cx="610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div</a:t>
            </a:r>
            <a:endParaRPr lang="ja-JP" altLang="en-US" sz="20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6" name="円: 塗りつぶしなし 25"/>
          <p:cNvSpPr/>
          <p:nvPr/>
        </p:nvSpPr>
        <p:spPr>
          <a:xfrm>
            <a:off x="5449817" y="2209208"/>
            <a:ext cx="426492" cy="426492"/>
          </a:xfrm>
          <a:prstGeom prst="donut">
            <a:avLst/>
          </a:prstGeom>
          <a:solidFill>
            <a:schemeClr val="tx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7" name="円: 塗りつぶしなし 26"/>
          <p:cNvSpPr/>
          <p:nvPr/>
        </p:nvSpPr>
        <p:spPr>
          <a:xfrm>
            <a:off x="6885486" y="4975722"/>
            <a:ext cx="426492" cy="426492"/>
          </a:xfrm>
          <a:prstGeom prst="donut">
            <a:avLst/>
          </a:prstGeom>
          <a:solidFill>
            <a:schemeClr val="tx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266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853364" y="1450075"/>
            <a:ext cx="8576860" cy="47008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accent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DisplayField</a:t>
            </a:r>
            <a:endParaRPr lang="ja-JP" altLang="en-US" dirty="0">
              <a:solidFill>
                <a:schemeClr val="accent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3364" y="317906"/>
            <a:ext cx="10515600" cy="1132170"/>
          </a:xfrm>
        </p:spPr>
        <p:txBody>
          <a:bodyPr/>
          <a:lstStyle/>
          <a:p>
            <a:r>
              <a:rPr kumimoji="1" lang="ja" altLang="en-US" dirty="0">
                <a:latin typeface="游明朝 Demibold" panose="02020400000000000000" pitchFamily="18" charset="-128"/>
                <a:ea typeface="游明朝 Demibold" panose="02020400000000000000" pitchFamily="18" charset="-128"/>
              </a:rPr>
              <a:t>マウスイベント</a:t>
            </a:r>
            <a:endParaRPr kumimoji="1" lang="ja-JP" altLang="en-US" dirty="0">
              <a:latin typeface="游明朝 Demibold" panose="02020400000000000000" pitchFamily="18" charset="-128"/>
              <a:ea typeface="游明朝 Demibold" panose="020204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027753" y="1870763"/>
            <a:ext cx="8298218" cy="4155744"/>
          </a:xfrm>
          <a:prstGeom prst="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24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div</a:t>
            </a:r>
            <a:endParaRPr lang="ja-JP" altLang="en-US" sz="16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407615" y="2701570"/>
            <a:ext cx="2326564" cy="22836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accent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DispObj</a:t>
            </a:r>
            <a:endParaRPr lang="ja-JP" altLang="en-US" dirty="0">
              <a:solidFill>
                <a:schemeClr val="accent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563806" y="3034235"/>
            <a:ext cx="2032758" cy="1828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24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div</a:t>
            </a:r>
            <a:endParaRPr lang="en-US" altLang="ja-JP" sz="16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endParaRPr lang="en-US" altLang="ja" sz="24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549254" y="2701570"/>
            <a:ext cx="2250742" cy="2283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accent1"/>
                </a:solidFill>
              </a:rPr>
              <a:t>DispObj</a:t>
            </a:r>
            <a:endParaRPr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701275" y="3034235"/>
            <a:ext cx="1923576" cy="1828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2400" dirty="0" err="1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img</a:t>
            </a:r>
            <a:endParaRPr lang="en-US" altLang="ja-JP" sz="16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endParaRPr lang="en-US" altLang="ja-JP" sz="24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3" name="フレーム 22"/>
          <p:cNvSpPr/>
          <p:nvPr/>
        </p:nvSpPr>
        <p:spPr>
          <a:xfrm>
            <a:off x="4111198" y="2284103"/>
            <a:ext cx="3148653" cy="3118134"/>
          </a:xfrm>
          <a:prstGeom prst="frame">
            <a:avLst>
              <a:gd name="adj1" fmla="val 10639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endParaRPr lang="ja-JP" altLang="en-US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663063" y="2267738"/>
            <a:ext cx="1539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000" dirty="0" err="1">
                <a:solidFill>
                  <a:schemeClr val="accent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PartsFocus</a:t>
            </a:r>
            <a:endParaRPr lang="ja-JP" altLang="en-US" sz="2000" dirty="0">
              <a:solidFill>
                <a:schemeClr val="accent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090634" y="2267738"/>
            <a:ext cx="610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div</a:t>
            </a:r>
            <a:endParaRPr lang="ja-JP" altLang="en-US" sz="20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6" name="円: 塗りつぶしなし 25"/>
          <p:cNvSpPr/>
          <p:nvPr/>
        </p:nvSpPr>
        <p:spPr>
          <a:xfrm>
            <a:off x="5449817" y="2209208"/>
            <a:ext cx="426492" cy="426492"/>
          </a:xfrm>
          <a:prstGeom prst="donut">
            <a:avLst/>
          </a:prstGeom>
          <a:solidFill>
            <a:schemeClr val="tx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7" name="円: 塗りつぶしなし 26"/>
          <p:cNvSpPr/>
          <p:nvPr/>
        </p:nvSpPr>
        <p:spPr>
          <a:xfrm>
            <a:off x="6885486" y="4975722"/>
            <a:ext cx="426492" cy="426492"/>
          </a:xfrm>
          <a:prstGeom prst="donut">
            <a:avLst/>
          </a:prstGeom>
          <a:solidFill>
            <a:schemeClr val="tx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9" name="矢印: 左 8"/>
          <p:cNvSpPr/>
          <p:nvPr/>
        </p:nvSpPr>
        <p:spPr>
          <a:xfrm rot="2843587">
            <a:off x="5093199" y="4099715"/>
            <a:ext cx="874044" cy="403117"/>
          </a:xfrm>
          <a:prstGeom prst="leftArrow">
            <a:avLst>
              <a:gd name="adj1" fmla="val 35601"/>
              <a:gd name="adj2" fmla="val 15267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32340" y="4292725"/>
            <a:ext cx="1828800" cy="461665"/>
          </a:xfrm>
          <a:prstGeom prst="rect">
            <a:avLst/>
          </a:prstGeom>
          <a:noFill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ja-JP" sz="2400" b="1" dirty="0" err="1">
                <a:solidFill>
                  <a:schemeClr val="accent2">
                    <a:lumMod val="75000"/>
                  </a:schemeClr>
                </a:solidFill>
                <a:latin typeface="游明朝 Light" panose="02020400000000000000" pitchFamily="18" charset="-128"/>
                <a:ea typeface="游明朝 Light" panose="02020400000000000000" pitchFamily="18" charset="-128"/>
              </a:rPr>
              <a:t>mousedown</a:t>
            </a:r>
            <a:endParaRPr lang="ja-JP" altLang="en-US" sz="2400" b="1" dirty="0">
              <a:solidFill>
                <a:schemeClr val="accent2">
                  <a:lumMod val="75000"/>
                </a:schemeClr>
              </a:solidFill>
              <a:latin typeface="游明朝 Light" panose="02020400000000000000" pitchFamily="18" charset="-128"/>
              <a:ea typeface="游明朝 Light" panose="02020400000000000000" pitchFamily="18" charset="-128"/>
            </a:endParaRPr>
          </a:p>
        </p:txBody>
      </p:sp>
      <p:sp>
        <p:nvSpPr>
          <p:cNvPr id="17" name="矢印: 左 16"/>
          <p:cNvSpPr/>
          <p:nvPr/>
        </p:nvSpPr>
        <p:spPr>
          <a:xfrm rot="2843587">
            <a:off x="1805226" y="4099715"/>
            <a:ext cx="874044" cy="403117"/>
          </a:xfrm>
          <a:prstGeom prst="leftArrow">
            <a:avLst>
              <a:gd name="adj1" fmla="val 35601"/>
              <a:gd name="adj2" fmla="val 15267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644367" y="4292725"/>
            <a:ext cx="1828800" cy="461665"/>
          </a:xfrm>
          <a:prstGeom prst="rect">
            <a:avLst/>
          </a:prstGeom>
          <a:noFill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ja-JP" sz="2400" b="1" dirty="0" err="1">
                <a:solidFill>
                  <a:schemeClr val="accent2">
                    <a:lumMod val="75000"/>
                  </a:schemeClr>
                </a:solidFill>
                <a:latin typeface="游明朝 Light" panose="02020400000000000000" pitchFamily="18" charset="-128"/>
                <a:ea typeface="游明朝 Light" panose="02020400000000000000" pitchFamily="18" charset="-128"/>
              </a:rPr>
              <a:t>mousedown</a:t>
            </a:r>
            <a:endParaRPr lang="ja-JP" altLang="en-US" sz="2400" b="1" dirty="0">
              <a:solidFill>
                <a:schemeClr val="accent2">
                  <a:lumMod val="75000"/>
                </a:schemeClr>
              </a:solidFill>
              <a:latin typeface="游明朝 Light" panose="02020400000000000000" pitchFamily="18" charset="-128"/>
              <a:ea typeface="游明朝 Light" panose="02020400000000000000" pitchFamily="18" charset="-128"/>
            </a:endParaRPr>
          </a:p>
        </p:txBody>
      </p:sp>
      <p:sp>
        <p:nvSpPr>
          <p:cNvPr id="19" name="矢印: 左 18"/>
          <p:cNvSpPr/>
          <p:nvPr/>
        </p:nvSpPr>
        <p:spPr>
          <a:xfrm rot="2843587">
            <a:off x="8021652" y="2978275"/>
            <a:ext cx="874044" cy="403117"/>
          </a:xfrm>
          <a:prstGeom prst="leftArrow">
            <a:avLst>
              <a:gd name="adj1" fmla="val 35601"/>
              <a:gd name="adj2" fmla="val 15267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860793" y="2806940"/>
            <a:ext cx="1828800" cy="830997"/>
          </a:xfrm>
          <a:prstGeom prst="rect">
            <a:avLst/>
          </a:prstGeom>
          <a:noFill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ja-JP" sz="2400" b="1" dirty="0" err="1">
                <a:solidFill>
                  <a:schemeClr val="accent2">
                    <a:lumMod val="75000"/>
                  </a:schemeClr>
                </a:solidFill>
                <a:latin typeface="游明朝 Light" panose="02020400000000000000" pitchFamily="18" charset="-128"/>
                <a:ea typeface="游明朝 Light" panose="02020400000000000000" pitchFamily="18" charset="-128"/>
              </a:rPr>
              <a:t>mousemove</a:t>
            </a:r>
            <a:endParaRPr lang="en-US" altLang="ja-JP" sz="2400" b="1" dirty="0">
              <a:solidFill>
                <a:schemeClr val="accent2">
                  <a:lumMod val="75000"/>
                </a:schemeClr>
              </a:solidFill>
              <a:latin typeface="游明朝 Light" panose="02020400000000000000" pitchFamily="18" charset="-128"/>
              <a:ea typeface="游明朝 Light" panose="02020400000000000000" pitchFamily="18" charset="-128"/>
            </a:endParaRPr>
          </a:p>
          <a:p>
            <a:pPr algn="l"/>
            <a:r>
              <a:rPr lang="en-US" altLang="ja-JP" sz="2400" b="1" dirty="0" err="1">
                <a:solidFill>
                  <a:schemeClr val="accent2">
                    <a:lumMod val="75000"/>
                  </a:schemeClr>
                </a:solidFill>
                <a:latin typeface="游明朝 Light" panose="02020400000000000000" pitchFamily="18" charset="-128"/>
                <a:ea typeface="游明朝 Light" panose="02020400000000000000" pitchFamily="18" charset="-128"/>
              </a:rPr>
              <a:t>mouseup</a:t>
            </a:r>
            <a:endParaRPr lang="ja-JP" altLang="en-US" sz="2400" b="1" dirty="0">
              <a:solidFill>
                <a:schemeClr val="accent2">
                  <a:lumMod val="75000"/>
                </a:schemeClr>
              </a:solidFill>
              <a:latin typeface="游明朝 Light" panose="02020400000000000000" pitchFamily="18" charset="-128"/>
              <a:ea typeface="游明朝 Light" panose="02020400000000000000" pitchFamily="18" charset="-128"/>
            </a:endParaRPr>
          </a:p>
        </p:txBody>
      </p:sp>
      <p:cxnSp>
        <p:nvCxnSpPr>
          <p:cNvPr id="13" name="直線矢印コネクタ 12"/>
          <p:cNvCxnSpPr>
            <a:cxnSpLocks/>
          </p:cNvCxnSpPr>
          <p:nvPr/>
        </p:nvCxnSpPr>
        <p:spPr>
          <a:xfrm flipV="1">
            <a:off x="2546367" y="3297483"/>
            <a:ext cx="5596510" cy="8707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cxnSpLocks/>
          </p:cNvCxnSpPr>
          <p:nvPr/>
        </p:nvCxnSpPr>
        <p:spPr>
          <a:xfrm flipV="1">
            <a:off x="5876309" y="3426155"/>
            <a:ext cx="2287132" cy="8170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吹き出し: 四角形 32"/>
          <p:cNvSpPr/>
          <p:nvPr/>
        </p:nvSpPr>
        <p:spPr>
          <a:xfrm>
            <a:off x="5600881" y="2431555"/>
            <a:ext cx="1828800" cy="677198"/>
          </a:xfrm>
          <a:prstGeom prst="wedgeRectCallout">
            <a:avLst>
              <a:gd name="adj1" fmla="val 5079"/>
              <a:gd name="adj2" fmla="val 103751"/>
            </a:avLst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>
                <a:solidFill>
                  <a:schemeClr val="tx1"/>
                </a:solidFill>
              </a:rPr>
              <a:t>Move, up </a:t>
            </a:r>
            <a:r>
              <a:rPr lang="ja" altLang="en-US" dirty="0">
                <a:solidFill>
                  <a:schemeClr val="tx1"/>
                </a:solidFill>
              </a:rPr>
              <a:t>用</a:t>
            </a:r>
            <a:r>
              <a:rPr lang="en-US" altLang="ja" dirty="0">
                <a:solidFill>
                  <a:schemeClr val="tx1"/>
                </a:solidFill>
              </a:rPr>
              <a:t> callback</a:t>
            </a:r>
            <a:r>
              <a:rPr lang="ja" altLang="en-US" dirty="0">
                <a:solidFill>
                  <a:schemeClr val="tx1"/>
                </a:solidFill>
              </a:rPr>
              <a:t>を登録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854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853364" y="1450075"/>
            <a:ext cx="8576860" cy="47008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accent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DisplayField</a:t>
            </a:r>
            <a:endParaRPr lang="ja-JP" altLang="en-US" dirty="0">
              <a:solidFill>
                <a:schemeClr val="accent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3364" y="317906"/>
            <a:ext cx="10515600" cy="1132170"/>
          </a:xfrm>
        </p:spPr>
        <p:txBody>
          <a:bodyPr/>
          <a:lstStyle/>
          <a:p>
            <a:r>
              <a:rPr kumimoji="1" lang="ja" altLang="en-US" dirty="0">
                <a:latin typeface="游明朝 Demibold" panose="02020400000000000000" pitchFamily="18" charset="-128"/>
                <a:ea typeface="游明朝 Demibold" panose="02020400000000000000" pitchFamily="18" charset="-128"/>
              </a:rPr>
              <a:t>読み込みについて</a:t>
            </a:r>
            <a:endParaRPr kumimoji="1" lang="ja-JP" altLang="en-US" dirty="0">
              <a:latin typeface="游明朝 Demibold" panose="02020400000000000000" pitchFamily="18" charset="-128"/>
              <a:ea typeface="游明朝 Demibold" panose="02020400000000000000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407615" y="2701570"/>
            <a:ext cx="2326564" cy="22836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accent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DispObj</a:t>
            </a:r>
            <a:endParaRPr lang="ja-JP" altLang="en-US" dirty="0">
              <a:solidFill>
                <a:schemeClr val="accent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563806" y="3034235"/>
            <a:ext cx="2032758" cy="1828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div data-set=“0”</a:t>
            </a:r>
          </a:p>
          <a:p>
            <a:endParaRPr lang="en-US" altLang="ja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549254" y="2701570"/>
            <a:ext cx="2250742" cy="2283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accent1"/>
                </a:solidFill>
              </a:rPr>
              <a:t>DispObj</a:t>
            </a:r>
            <a:endParaRPr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701275" y="3034235"/>
            <a:ext cx="1923576" cy="1828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img</a:t>
            </a:r>
            <a:r>
              <a:rPr lang="en-US" altLang="ja-JP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data-set=“1”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317085" y="1173299"/>
            <a:ext cx="8965821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ja" altLang="en-US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①</a:t>
            </a:r>
            <a:r>
              <a:rPr lang="en-US" altLang="ja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en-US" altLang="ja" sz="2000" u="sng" dirty="0">
                <a:solidFill>
                  <a:srgbClr val="C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Save</a:t>
            </a:r>
            <a:r>
              <a:rPr lang="ja" altLang="en-US" sz="2000" u="sng" dirty="0">
                <a:solidFill>
                  <a:srgbClr val="C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処理</a:t>
            </a:r>
            <a:r>
              <a:rPr lang="ja" altLang="en-US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にて</a:t>
            </a:r>
            <a:r>
              <a:rPr lang="en-US" altLang="ja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en-US" altLang="ja" sz="2000" dirty="0" err="1">
                <a:solidFill>
                  <a:srgbClr val="C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innerHTML</a:t>
            </a:r>
            <a:r>
              <a:rPr lang="ja" altLang="en-US" sz="2000" dirty="0">
                <a:solidFill>
                  <a:srgbClr val="C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取得前に</a:t>
            </a:r>
            <a:r>
              <a:rPr lang="en-US" altLang="ja" sz="2000" dirty="0">
                <a:solidFill>
                  <a:srgbClr val="C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Focus OFF </a:t>
            </a:r>
            <a:r>
              <a:rPr lang="ja" altLang="en-US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し、必要な要素のみに絞る</a:t>
            </a:r>
            <a:endParaRPr lang="en-US" altLang="ja" sz="20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l"/>
            <a:r>
              <a:rPr lang="ja" altLang="en-US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②</a:t>
            </a:r>
            <a:r>
              <a:rPr lang="en-US" altLang="ja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en-US" altLang="ja" sz="2000" dirty="0" err="1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DispObj</a:t>
            </a:r>
            <a:r>
              <a:rPr lang="ja" altLang="en-US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は</a:t>
            </a:r>
            <a:r>
              <a:rPr lang="en-US" altLang="ja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ja" altLang="en-US" sz="2000" dirty="0">
                <a:solidFill>
                  <a:srgbClr val="C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連番</a:t>
            </a:r>
            <a:r>
              <a:rPr lang="en-US" altLang="ja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ja" altLang="en-US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かつ</a:t>
            </a:r>
            <a:r>
              <a:rPr lang="en-US" altLang="ja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ja" altLang="en-US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要素が</a:t>
            </a:r>
            <a:r>
              <a:rPr lang="ja" altLang="en-US" sz="2000" dirty="0">
                <a:solidFill>
                  <a:srgbClr val="C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連続して続いている</a:t>
            </a:r>
            <a:endParaRPr lang="en-US" altLang="ja" sz="2000" dirty="0">
              <a:solidFill>
                <a:srgbClr val="C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l"/>
            <a:r>
              <a:rPr lang="ja" altLang="en-US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③</a:t>
            </a:r>
            <a:r>
              <a:rPr lang="en-US" altLang="ja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ja" altLang="en-US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例外として編集中に削除された要素は</a:t>
            </a:r>
            <a:r>
              <a:rPr lang="en-US" altLang="ja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en-US" altLang="ja" sz="2000" dirty="0" err="1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objid</a:t>
            </a:r>
            <a:r>
              <a:rPr lang="ja" altLang="en-US" sz="20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が欠番になっている</a:t>
            </a:r>
            <a:endParaRPr lang="en-US" altLang="ja" sz="20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7438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1" lang="en-US" altLang="ja" dirty="0">
                <a:latin typeface="游明朝 Demibold" panose="02020400000000000000" pitchFamily="18" charset="-128"/>
                <a:ea typeface="游明朝 Demibold" panose="02020400000000000000" pitchFamily="18" charset="-128"/>
              </a:rPr>
              <a:t>Color </a:t>
            </a:r>
            <a:r>
              <a:rPr kumimoji="1" lang="ja" altLang="en-US" dirty="0">
                <a:latin typeface="游明朝 Demibold" panose="02020400000000000000" pitchFamily="18" charset="-128"/>
                <a:ea typeface="游明朝 Demibold" panose="02020400000000000000" pitchFamily="18" charset="-128"/>
              </a:rPr>
              <a:t>設定</a:t>
            </a:r>
            <a:r>
              <a:rPr kumimoji="1" lang="en-US" altLang="ja" dirty="0">
                <a:latin typeface="游明朝 Demibold" panose="02020400000000000000" pitchFamily="18" charset="-128"/>
                <a:ea typeface="游明朝 Demibold" panose="02020400000000000000" pitchFamily="18" charset="-128"/>
              </a:rPr>
              <a:t> UI</a:t>
            </a:r>
            <a:endParaRPr kumimoji="1" lang="ja-JP" altLang="en-US" dirty="0">
              <a:latin typeface="游明朝 Demibold" panose="02020400000000000000" pitchFamily="18" charset="-128"/>
              <a:ea typeface="游明朝 Demibold" panose="020204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26827" y="1492722"/>
            <a:ext cx="6766636" cy="47008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accent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DisplayField</a:t>
            </a:r>
            <a:endParaRPr lang="ja-JP" altLang="en-US" dirty="0">
              <a:solidFill>
                <a:schemeClr val="accent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027753" y="1870763"/>
            <a:ext cx="6364784" cy="4155744"/>
          </a:xfrm>
          <a:prstGeom prst="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24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div</a:t>
            </a:r>
            <a:endParaRPr lang="ja-JP" altLang="en-US" sz="16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07615" y="2701570"/>
            <a:ext cx="2326564" cy="22836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accent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DispObj</a:t>
            </a:r>
            <a:endParaRPr lang="ja-JP" altLang="en-US" dirty="0">
              <a:solidFill>
                <a:schemeClr val="accent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563806" y="3034235"/>
            <a:ext cx="2032758" cy="1828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24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div</a:t>
            </a:r>
            <a:endParaRPr lang="en-US" altLang="ja-JP" sz="16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endParaRPr lang="en-US" altLang="ja" sz="24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ja" altLang="en-US" sz="24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テキスト表示</a:t>
            </a:r>
            <a:endParaRPr lang="ja-JP" altLang="en-US" sz="24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549254" y="2701570"/>
            <a:ext cx="2250742" cy="2283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accent1"/>
                </a:solidFill>
              </a:rPr>
              <a:t>DispObj</a:t>
            </a:r>
            <a:endParaRPr lang="ja-JP" altLang="en-US" dirty="0">
              <a:solidFill>
                <a:schemeClr val="accent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701275" y="3034235"/>
            <a:ext cx="1923576" cy="1828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2400" dirty="0" err="1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img</a:t>
            </a:r>
            <a:endParaRPr lang="en-US" altLang="ja-JP" sz="16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endParaRPr lang="en-US" altLang="ja-JP" sz="24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ja" altLang="en-US" sz="24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画像表示</a:t>
            </a:r>
            <a:endParaRPr lang="ja-JP" altLang="en-US" sz="24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7" name="フレーム 16"/>
          <p:cNvSpPr/>
          <p:nvPr/>
        </p:nvSpPr>
        <p:spPr>
          <a:xfrm>
            <a:off x="4111198" y="2284103"/>
            <a:ext cx="3148653" cy="3118134"/>
          </a:xfrm>
          <a:prstGeom prst="frame">
            <a:avLst>
              <a:gd name="adj1" fmla="val 10639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endParaRPr lang="ja-JP" altLang="en-US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663063" y="2267738"/>
            <a:ext cx="1539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000" dirty="0" err="1">
                <a:solidFill>
                  <a:schemeClr val="accent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PartsFocus</a:t>
            </a:r>
            <a:endParaRPr lang="ja-JP" altLang="en-US" sz="2000" dirty="0">
              <a:solidFill>
                <a:schemeClr val="accent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090634" y="2267738"/>
            <a:ext cx="610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div</a:t>
            </a:r>
            <a:endParaRPr lang="ja-JP" altLang="en-US" sz="20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3" name="円: 塗りつぶしなし 22"/>
          <p:cNvSpPr/>
          <p:nvPr/>
        </p:nvSpPr>
        <p:spPr>
          <a:xfrm>
            <a:off x="5449817" y="2209208"/>
            <a:ext cx="426492" cy="426492"/>
          </a:xfrm>
          <a:prstGeom prst="donut">
            <a:avLst/>
          </a:prstGeom>
          <a:solidFill>
            <a:schemeClr val="tx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5" name="円: 塗りつぶしなし 24"/>
          <p:cNvSpPr/>
          <p:nvPr/>
        </p:nvSpPr>
        <p:spPr>
          <a:xfrm>
            <a:off x="6885486" y="4975722"/>
            <a:ext cx="426492" cy="426492"/>
          </a:xfrm>
          <a:prstGeom prst="donut">
            <a:avLst/>
          </a:prstGeom>
          <a:solidFill>
            <a:schemeClr val="tx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8053340" y="2019511"/>
            <a:ext cx="1264504" cy="896563"/>
            <a:chOff x="9302750" y="1567616"/>
            <a:chExt cx="1264504" cy="896563"/>
          </a:xfrm>
        </p:grpSpPr>
        <p:sp>
          <p:nvSpPr>
            <p:cNvPr id="26" name="四角形: メモ 25"/>
            <p:cNvSpPr/>
            <p:nvPr/>
          </p:nvSpPr>
          <p:spPr>
            <a:xfrm>
              <a:off x="9302750" y="1567616"/>
              <a:ext cx="1151056" cy="896563"/>
            </a:xfrm>
            <a:prstGeom prst="foldedCorner">
              <a:avLst>
                <a:gd name="adj" fmla="val 34853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9302750" y="1637772"/>
              <a:ext cx="1264504" cy="646331"/>
            </a:xfrm>
            <a:prstGeom prst="rect">
              <a:avLst/>
            </a:prstGeom>
            <a:no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l"/>
              <a:r>
                <a:rPr lang="ja" altLang="en-US" dirty="0">
                  <a:solidFill>
                    <a:schemeClr val="tx1"/>
                  </a:solidFill>
                  <a:latin typeface="游明朝" panose="02020400000000000000" pitchFamily="18" charset="-128"/>
                  <a:ea typeface="游明朝" panose="02020400000000000000" pitchFamily="18" charset="-128"/>
                </a:rPr>
                <a:t>単色</a:t>
              </a:r>
              <a:r>
                <a:rPr lang="en-US" altLang="ja" dirty="0">
                  <a:solidFill>
                    <a:schemeClr val="tx1"/>
                  </a:solidFill>
                  <a:latin typeface="游明朝" panose="02020400000000000000" pitchFamily="18" charset="-128"/>
                  <a:ea typeface="游明朝" panose="02020400000000000000" pitchFamily="18" charset="-128"/>
                </a:rPr>
                <a:t> </a:t>
              </a:r>
            </a:p>
            <a:p>
              <a:pPr algn="l"/>
              <a:r>
                <a:rPr lang="en-US" altLang="ja" dirty="0">
                  <a:solidFill>
                    <a:schemeClr val="tx1"/>
                  </a:solidFill>
                  <a:latin typeface="游明朝" panose="02020400000000000000" pitchFamily="18" charset="-128"/>
                  <a:ea typeface="游明朝" panose="02020400000000000000" pitchFamily="18" charset="-128"/>
                </a:rPr>
                <a:t>image file</a:t>
              </a:r>
              <a:endParaRPr lang="ja-JP" altLang="en-US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endParaRPr>
            </a:p>
          </p:txBody>
        </p:sp>
      </p:grpSp>
      <p:sp>
        <p:nvSpPr>
          <p:cNvPr id="30" name="矢印: 左 29"/>
          <p:cNvSpPr/>
          <p:nvPr/>
        </p:nvSpPr>
        <p:spPr>
          <a:xfrm rot="19762777">
            <a:off x="5892832" y="3219708"/>
            <a:ext cx="2118367" cy="257301"/>
          </a:xfrm>
          <a:prstGeom prst="leftArrow">
            <a:avLst>
              <a:gd name="adj1" fmla="val 50000"/>
              <a:gd name="adj2" fmla="val 386200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929036" y="3150049"/>
            <a:ext cx="3936935" cy="1384995"/>
          </a:xfrm>
          <a:prstGeom prst="rect">
            <a:avLst/>
          </a:prstGeo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ja-JP" sz="2000" dirty="0">
                <a:solidFill>
                  <a:schemeClr val="tx1"/>
                </a:solidFill>
              </a:rPr>
              <a:t>Drop</a:t>
            </a:r>
            <a:r>
              <a:rPr lang="ja" altLang="en-US" sz="2000" dirty="0">
                <a:solidFill>
                  <a:schemeClr val="tx1"/>
                </a:solidFill>
              </a:rPr>
              <a:t>先の色を画像に置き換える</a:t>
            </a:r>
            <a:endParaRPr lang="en-US" altLang="ja" sz="2000" dirty="0">
              <a:solidFill>
                <a:schemeClr val="tx1"/>
              </a:solidFill>
            </a:endParaRPr>
          </a:p>
          <a:p>
            <a:pPr algn="l"/>
            <a:r>
              <a:rPr lang="ja" altLang="en-US" sz="1600" dirty="0">
                <a:solidFill>
                  <a:schemeClr val="tx1"/>
                </a:solidFill>
              </a:rPr>
              <a:t>・背景色</a:t>
            </a:r>
            <a:endParaRPr lang="en-US" altLang="ja" sz="1600" dirty="0">
              <a:solidFill>
                <a:schemeClr val="tx1"/>
              </a:solidFill>
            </a:endParaRPr>
          </a:p>
          <a:p>
            <a:pPr algn="l"/>
            <a:r>
              <a:rPr lang="ja" altLang="en-US" sz="1600" dirty="0">
                <a:solidFill>
                  <a:schemeClr val="tx1"/>
                </a:solidFill>
              </a:rPr>
              <a:t>・文字色</a:t>
            </a:r>
            <a:endParaRPr lang="en-US" altLang="ja" sz="1600" dirty="0">
              <a:solidFill>
                <a:schemeClr val="tx1"/>
              </a:solidFill>
            </a:endParaRPr>
          </a:p>
          <a:p>
            <a:pPr algn="l"/>
            <a:r>
              <a:rPr lang="en-US" altLang="ja" sz="1600" dirty="0">
                <a:solidFill>
                  <a:srgbClr val="C00000"/>
                </a:solidFill>
              </a:rPr>
              <a:t>Drag</a:t>
            </a:r>
            <a:r>
              <a:rPr lang="ja" altLang="en-US" sz="1600" dirty="0">
                <a:solidFill>
                  <a:srgbClr val="C00000"/>
                </a:solidFill>
              </a:rPr>
              <a:t>中は全体を暗くして</a:t>
            </a:r>
            <a:r>
              <a:rPr lang="en-US" altLang="ja" sz="1600" dirty="0">
                <a:solidFill>
                  <a:srgbClr val="C00000"/>
                </a:solidFill>
              </a:rPr>
              <a:t> Drop target</a:t>
            </a:r>
            <a:r>
              <a:rPr lang="ja" altLang="en-US" sz="1600" dirty="0">
                <a:solidFill>
                  <a:srgbClr val="C00000"/>
                </a:solidFill>
              </a:rPr>
              <a:t>を視認しやすくする必要がある</a:t>
            </a:r>
            <a:endParaRPr lang="en-US" altLang="ja" sz="1600" dirty="0">
              <a:solidFill>
                <a:srgbClr val="C0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929036" y="5188968"/>
            <a:ext cx="3936935" cy="1754326"/>
          </a:xfrm>
          <a:prstGeom prst="rect">
            <a:avLst/>
          </a:prstGeo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ja" altLang="en-US" dirty="0">
                <a:solidFill>
                  <a:schemeClr val="tx1"/>
                </a:solidFill>
              </a:rPr>
              <a:t>・</a:t>
            </a:r>
            <a:r>
              <a:rPr lang="en-US" altLang="ja" dirty="0">
                <a:solidFill>
                  <a:schemeClr val="tx1"/>
                </a:solidFill>
              </a:rPr>
              <a:t>『</a:t>
            </a:r>
            <a:r>
              <a:rPr lang="ja" altLang="en-US" dirty="0">
                <a:solidFill>
                  <a:schemeClr val="tx1"/>
                </a:solidFill>
              </a:rPr>
              <a:t>選択項目を手前にする</a:t>
            </a:r>
            <a:r>
              <a:rPr lang="en-US" altLang="ja" dirty="0">
                <a:solidFill>
                  <a:schemeClr val="tx1"/>
                </a:solidFill>
              </a:rPr>
              <a:t>』</a:t>
            </a:r>
            <a:r>
              <a:rPr lang="ja" altLang="en-US" dirty="0">
                <a:solidFill>
                  <a:schemeClr val="tx1"/>
                </a:solidFill>
              </a:rPr>
              <a:t>設定</a:t>
            </a:r>
            <a:endParaRPr lang="en-US" altLang="ja" dirty="0">
              <a:solidFill>
                <a:schemeClr val="tx1"/>
              </a:solidFill>
            </a:endParaRPr>
          </a:p>
          <a:p>
            <a:pPr algn="l"/>
            <a:r>
              <a:rPr lang="ja" altLang="en-US" dirty="0">
                <a:solidFill>
                  <a:schemeClr val="tx1"/>
                </a:solidFill>
              </a:rPr>
              <a:t>・</a:t>
            </a:r>
            <a:r>
              <a:rPr lang="en-US" altLang="ja" dirty="0">
                <a:solidFill>
                  <a:schemeClr val="tx1"/>
                </a:solidFill>
              </a:rPr>
              <a:t>『</a:t>
            </a:r>
            <a:r>
              <a:rPr lang="ja" altLang="en-US" dirty="0">
                <a:solidFill>
                  <a:schemeClr val="tx1"/>
                </a:solidFill>
              </a:rPr>
              <a:t>箱を作らない</a:t>
            </a:r>
            <a:r>
              <a:rPr lang="en-US" altLang="ja" dirty="0">
                <a:solidFill>
                  <a:schemeClr val="tx1"/>
                </a:solidFill>
              </a:rPr>
              <a:t>』</a:t>
            </a:r>
            <a:r>
              <a:rPr lang="ja" altLang="en-US" dirty="0">
                <a:solidFill>
                  <a:schemeClr val="tx1"/>
                </a:solidFill>
              </a:rPr>
              <a:t>設定</a:t>
            </a:r>
            <a:endParaRPr lang="en-US" altLang="ja" dirty="0">
              <a:solidFill>
                <a:schemeClr val="tx1"/>
              </a:solidFill>
            </a:endParaRPr>
          </a:p>
          <a:p>
            <a:pPr algn="l"/>
            <a:r>
              <a:rPr lang="ja" altLang="en-US" dirty="0">
                <a:solidFill>
                  <a:schemeClr val="tx1"/>
                </a:solidFill>
              </a:rPr>
              <a:t>　　→</a:t>
            </a:r>
            <a:r>
              <a:rPr lang="en-US" altLang="ja" dirty="0">
                <a:solidFill>
                  <a:schemeClr val="tx1"/>
                </a:solidFill>
              </a:rPr>
              <a:t> </a:t>
            </a:r>
            <a:r>
              <a:rPr lang="ja" altLang="en-US" dirty="0">
                <a:solidFill>
                  <a:schemeClr val="tx1"/>
                </a:solidFill>
              </a:rPr>
              <a:t>背景画像が設定できる</a:t>
            </a:r>
            <a:endParaRPr lang="en-US" altLang="ja" dirty="0">
              <a:solidFill>
                <a:schemeClr val="tx1"/>
              </a:solidFill>
            </a:endParaRPr>
          </a:p>
          <a:p>
            <a:pPr algn="l"/>
            <a:r>
              <a:rPr lang="ja" altLang="en-US" dirty="0">
                <a:solidFill>
                  <a:schemeClr val="tx1"/>
                </a:solidFill>
              </a:rPr>
              <a:t>・</a:t>
            </a:r>
            <a:r>
              <a:rPr lang="en-US" altLang="ja" dirty="0">
                <a:solidFill>
                  <a:schemeClr val="tx1"/>
                </a:solidFill>
              </a:rPr>
              <a:t>『</a:t>
            </a:r>
            <a:r>
              <a:rPr lang="ja" altLang="en-US" dirty="0">
                <a:solidFill>
                  <a:schemeClr val="tx1"/>
                </a:solidFill>
              </a:rPr>
              <a:t>画像位置合わせ</a:t>
            </a:r>
            <a:r>
              <a:rPr lang="en-US" altLang="ja" dirty="0">
                <a:solidFill>
                  <a:schemeClr val="tx1"/>
                </a:solidFill>
              </a:rPr>
              <a:t>』</a:t>
            </a:r>
            <a:r>
              <a:rPr lang="ja" altLang="en-US" dirty="0">
                <a:solidFill>
                  <a:schemeClr val="tx1"/>
                </a:solidFill>
              </a:rPr>
              <a:t>設定</a:t>
            </a:r>
            <a:endParaRPr lang="en-US" altLang="ja" dirty="0">
              <a:solidFill>
                <a:schemeClr val="tx1"/>
              </a:solidFill>
            </a:endParaRPr>
          </a:p>
          <a:p>
            <a:pPr algn="l"/>
            <a:r>
              <a:rPr lang="ja" altLang="en-US" dirty="0">
                <a:solidFill>
                  <a:schemeClr val="tx1"/>
                </a:solidFill>
              </a:rPr>
              <a:t>　　→</a:t>
            </a:r>
            <a:r>
              <a:rPr lang="en-US" altLang="ja" dirty="0">
                <a:solidFill>
                  <a:schemeClr val="tx1"/>
                </a:solidFill>
              </a:rPr>
              <a:t> background-size,</a:t>
            </a:r>
          </a:p>
          <a:p>
            <a:pPr algn="l"/>
            <a:r>
              <a:rPr lang="ja" altLang="en-US" dirty="0">
                <a:solidFill>
                  <a:schemeClr val="tx1"/>
                </a:solidFill>
              </a:rPr>
              <a:t>　　　</a:t>
            </a:r>
            <a:r>
              <a:rPr lang="en-US" altLang="ja">
                <a:solidFill>
                  <a:schemeClr val="tx1"/>
                </a:solidFill>
              </a:rPr>
              <a:t> background-position</a:t>
            </a:r>
            <a:endParaRPr lang="en-US" altLang="ja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439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605997" y="680621"/>
            <a:ext cx="4388704" cy="2058409"/>
            <a:chOff x="605997" y="680621"/>
            <a:chExt cx="4388704" cy="2058409"/>
          </a:xfrm>
        </p:grpSpPr>
        <p:sp>
          <p:nvSpPr>
            <p:cNvPr id="7" name="フローチャート: 代替処理 6"/>
            <p:cNvSpPr/>
            <p:nvPr/>
          </p:nvSpPr>
          <p:spPr>
            <a:xfrm>
              <a:off x="605997" y="680621"/>
              <a:ext cx="4388704" cy="2058409"/>
            </a:xfrm>
            <a:prstGeom prst="flowChartAlternateProcess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ja-JP" sz="20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ObjIdMgr</a:t>
              </a:r>
              <a:endParaRPr lang="en-US" altLang="ja-JP" sz="20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r>
                <a:rPr lang="ja" altLang="en-US" sz="1400" dirty="0">
                  <a:solidFill>
                    <a:schemeClr val="tx1"/>
                  </a:solidFill>
                  <a:latin typeface="游明朝" panose="02020400000000000000" pitchFamily="18" charset="-128"/>
                  <a:ea typeface="游明朝" panose="02020400000000000000" pitchFamily="18" charset="-128"/>
                </a:rPr>
                <a:t>・</a:t>
              </a:r>
              <a:r>
                <a:rPr lang="en-US" altLang="ja" sz="1400" dirty="0" err="1">
                  <a:solidFill>
                    <a:schemeClr val="tx1"/>
                  </a:solidFill>
                  <a:latin typeface="游明朝" panose="02020400000000000000" pitchFamily="18" charset="-128"/>
                  <a:ea typeface="游明朝" panose="02020400000000000000" pitchFamily="18" charset="-128"/>
                </a:rPr>
                <a:t>DOMobj</a:t>
              </a:r>
              <a:r>
                <a:rPr lang="ja" altLang="en-US" sz="1400" dirty="0">
                  <a:solidFill>
                    <a:schemeClr val="tx1"/>
                  </a:solidFill>
                  <a:latin typeface="游明朝" panose="02020400000000000000" pitchFamily="18" charset="-128"/>
                  <a:ea typeface="游明朝" panose="02020400000000000000" pitchFamily="18" charset="-128"/>
                </a:rPr>
                <a:t>管理</a:t>
              </a:r>
              <a:endParaRPr lang="en-US" altLang="ja" sz="14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endParaRPr>
            </a:p>
            <a:p>
              <a:endParaRPr lang="ja-JP" altLang="en-US" sz="2000" dirty="0">
                <a:latin typeface="Cambria Math" panose="02040503050406030204" pitchFamily="18" charset="0"/>
              </a:endParaRPr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2455264" y="1223213"/>
              <a:ext cx="2245631" cy="1162775"/>
              <a:chOff x="768249" y="1054986"/>
              <a:chExt cx="2245631" cy="1162775"/>
            </a:xfrm>
          </p:grpSpPr>
          <p:sp>
            <p:nvSpPr>
              <p:cNvPr id="9" name="正方形/長方形 8"/>
              <p:cNvSpPr/>
              <p:nvPr/>
            </p:nvSpPr>
            <p:spPr>
              <a:xfrm>
                <a:off x="768249" y="1054986"/>
                <a:ext cx="2245631" cy="116277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正方形/長方形 3"/>
              <p:cNvSpPr/>
              <p:nvPr/>
            </p:nvSpPr>
            <p:spPr>
              <a:xfrm>
                <a:off x="971645" y="1227541"/>
                <a:ext cx="838578" cy="582683"/>
              </a:xfrm>
              <a:prstGeom prst="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 err="1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ObjID</a:t>
                </a:r>
                <a:endParaRPr lang="en-US" altLang="ja-JP" sz="16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  <a:p>
                <a:pPr algn="ctr"/>
                <a:r>
                  <a:rPr lang="en-US" altLang="ja-JP" sz="16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0</a:t>
                </a:r>
                <a:endParaRPr lang="ja-JP" altLang="en-US" sz="16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  <p:sp>
            <p:nvSpPr>
              <p:cNvPr id="5" name="正方形/長方形 4"/>
              <p:cNvSpPr/>
              <p:nvPr/>
            </p:nvSpPr>
            <p:spPr>
              <a:xfrm>
                <a:off x="1985750" y="1227541"/>
                <a:ext cx="838578" cy="582683"/>
              </a:xfrm>
              <a:prstGeom prst="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 err="1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ObjID</a:t>
                </a:r>
                <a:endParaRPr lang="en-US" altLang="ja-JP" sz="16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  <a:p>
                <a:pPr algn="ctr"/>
                <a:r>
                  <a:rPr lang="en-US" altLang="ja-JP" sz="1600" dirty="0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1</a:t>
                </a:r>
                <a:endParaRPr lang="ja-JP" altLang="en-US" sz="16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  <p:sp>
            <p:nvSpPr>
              <p:cNvPr id="6" name="テキスト ボックス 5"/>
              <p:cNvSpPr txBox="1"/>
              <p:nvPr/>
            </p:nvSpPr>
            <p:spPr>
              <a:xfrm>
                <a:off x="943591" y="1800109"/>
                <a:ext cx="10232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ja-JP" sz="1600" dirty="0" err="1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DispObj</a:t>
                </a:r>
                <a:endParaRPr lang="ja-JP" altLang="en-US" sz="16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  <p:sp>
            <p:nvSpPr>
              <p:cNvPr id="8" name="テキスト ボックス 7"/>
              <p:cNvSpPr txBox="1"/>
              <p:nvPr/>
            </p:nvSpPr>
            <p:spPr>
              <a:xfrm>
                <a:off x="1924330" y="1800109"/>
                <a:ext cx="10232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ja-JP" sz="1600" dirty="0" err="1">
                    <a:latin typeface="Malgun Gothic" panose="020B0503020000020004" pitchFamily="34" charset="-127"/>
                    <a:ea typeface="Malgun Gothic" panose="020B0503020000020004" pitchFamily="34" charset="-127"/>
                  </a:rPr>
                  <a:t>DispObj</a:t>
                </a:r>
                <a:endParaRPr lang="ja-JP" altLang="en-US" sz="1600" dirty="0">
                  <a:latin typeface="Malgun Gothic" panose="020B0503020000020004" pitchFamily="34" charset="-127"/>
                  <a:ea typeface="Malgun Gothic" panose="020B0503020000020004" pitchFamily="34" charset="-127"/>
                </a:endParaRPr>
              </a:p>
            </p:txBody>
          </p:sp>
        </p:grpSp>
      </p:grpSp>
      <p:sp>
        <p:nvSpPr>
          <p:cNvPr id="14" name="吹き出し: 四角形 13"/>
          <p:cNvSpPr/>
          <p:nvPr/>
        </p:nvSpPr>
        <p:spPr>
          <a:xfrm>
            <a:off x="4384349" y="562151"/>
            <a:ext cx="1122908" cy="715146"/>
          </a:xfrm>
          <a:prstGeom prst="wedgeRectCallout">
            <a:avLst>
              <a:gd name="adj1" fmla="val -36380"/>
              <a:gd name="adj2" fmla="val 733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" altLang="en-US" sz="1400" dirty="0">
                <a:solidFill>
                  <a:schemeClr val="tx1"/>
                </a:solidFill>
                <a:latin typeface="+mn-ea"/>
              </a:rPr>
              <a:t>独自</a:t>
            </a:r>
            <a:r>
              <a:rPr lang="en-US" altLang="ja" sz="1400" dirty="0">
                <a:solidFill>
                  <a:schemeClr val="tx1"/>
                </a:solidFill>
                <a:latin typeface="+mn-ea"/>
              </a:rPr>
              <a:t>class + </a:t>
            </a:r>
            <a:r>
              <a:rPr lang="ja" altLang="en-US" sz="1400" dirty="0">
                <a:solidFill>
                  <a:schemeClr val="tx1"/>
                </a:solidFill>
                <a:latin typeface="+mn-ea"/>
              </a:rPr>
              <a:t>表示</a:t>
            </a:r>
            <a:r>
              <a:rPr lang="en-US" altLang="ja" sz="1400" dirty="0" err="1">
                <a:solidFill>
                  <a:schemeClr val="tx1"/>
                </a:solidFill>
                <a:latin typeface="+mn-ea"/>
              </a:rPr>
              <a:t>obj</a:t>
            </a:r>
            <a:endParaRPr lang="ja-JP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97552" y="3938135"/>
            <a:ext cx="5349164" cy="256350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16" name="直線矢印コネクタ 15"/>
          <p:cNvCxnSpPr>
            <a:cxnSpLocks/>
          </p:cNvCxnSpPr>
          <p:nvPr/>
        </p:nvCxnSpPr>
        <p:spPr>
          <a:xfrm>
            <a:off x="3497238" y="1978451"/>
            <a:ext cx="2549478" cy="195968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cxnSpLocks/>
          </p:cNvCxnSpPr>
          <p:nvPr/>
        </p:nvCxnSpPr>
        <p:spPr>
          <a:xfrm flipH="1">
            <a:off x="697552" y="1968336"/>
            <a:ext cx="1933054" cy="196979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4753956" y="4175077"/>
            <a:ext cx="1169551" cy="21180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/>
            <a:r>
              <a:rPr lang="ja" altLang="en-US" sz="1600" dirty="0">
                <a:latin typeface="游明朝" panose="02020400000000000000" pitchFamily="18" charset="-128"/>
                <a:ea typeface="游明朝" panose="02020400000000000000" pitchFamily="18" charset="-128"/>
              </a:rPr>
              <a:t>・座標</a:t>
            </a:r>
            <a:r>
              <a:rPr lang="en-US" altLang="ja" sz="1600" dirty="0"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lang="ja-Latn" altLang="ja" sz="1600" dirty="0">
                <a:latin typeface="游明朝" panose="02020400000000000000" pitchFamily="18" charset="-128"/>
                <a:ea typeface="游明朝" panose="02020400000000000000" pitchFamily="18" charset="-128"/>
              </a:rPr>
              <a:t>X</a:t>
            </a:r>
            <a:r>
              <a:rPr lang="en-US" altLang="ja" sz="1600" dirty="0">
                <a:latin typeface="游明朝" panose="02020400000000000000" pitchFamily="18" charset="-128"/>
                <a:ea typeface="游明朝" panose="02020400000000000000" pitchFamily="18" charset="-128"/>
              </a:rPr>
              <a:t>,</a:t>
            </a:r>
            <a:r>
              <a:rPr lang="ja-Latn" altLang="ja" sz="1600" dirty="0">
                <a:latin typeface="游明朝" panose="02020400000000000000" pitchFamily="18" charset="-128"/>
                <a:ea typeface="游明朝" panose="02020400000000000000" pitchFamily="18" charset="-128"/>
              </a:rPr>
              <a:t>Y</a:t>
            </a:r>
            <a:r>
              <a:rPr lang="en-US" altLang="ja" sz="1600" dirty="0">
                <a:latin typeface="游明朝" panose="02020400000000000000" pitchFamily="18" charset="-128"/>
                <a:ea typeface="游明朝" panose="02020400000000000000" pitchFamily="18" charset="-128"/>
              </a:rPr>
              <a:t>,</a:t>
            </a:r>
            <a:r>
              <a:rPr lang="ja" altLang="en-US" sz="1600" dirty="0">
                <a:latin typeface="游明朝" panose="02020400000000000000" pitchFamily="18" charset="-128"/>
                <a:ea typeface="游明朝" panose="02020400000000000000" pitchFamily="18" charset="-128"/>
              </a:rPr>
              <a:t>幅</a:t>
            </a:r>
            <a:r>
              <a:rPr lang="en-US" altLang="ja" sz="1600" dirty="0">
                <a:latin typeface="游明朝" panose="02020400000000000000" pitchFamily="18" charset="-128"/>
                <a:ea typeface="游明朝" panose="02020400000000000000" pitchFamily="18" charset="-128"/>
              </a:rPr>
              <a:t>,</a:t>
            </a:r>
            <a:r>
              <a:rPr lang="ja" altLang="en-US" sz="1600" dirty="0">
                <a:latin typeface="游明朝" panose="02020400000000000000" pitchFamily="18" charset="-128"/>
                <a:ea typeface="游明朝" panose="02020400000000000000" pitchFamily="18" charset="-128"/>
              </a:rPr>
              <a:t>高さ</a:t>
            </a:r>
            <a:r>
              <a:rPr lang="en-US" altLang="ja" sz="1600" dirty="0"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</a:p>
          <a:p>
            <a:pPr algn="l"/>
            <a:r>
              <a:rPr lang="ja" altLang="en-US" sz="1600" dirty="0">
                <a:latin typeface="游明朝" panose="02020400000000000000" pitchFamily="18" charset="-128"/>
                <a:ea typeface="游明朝" panose="02020400000000000000" pitchFamily="18" charset="-128"/>
              </a:rPr>
              <a:t>・画像</a:t>
            </a:r>
            <a:endParaRPr lang="en-US" altLang="ja" sz="16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l"/>
            <a:r>
              <a:rPr lang="ja" altLang="en-US" sz="1600" dirty="0">
                <a:latin typeface="游明朝" panose="02020400000000000000" pitchFamily="18" charset="-128"/>
                <a:ea typeface="游明朝" panose="02020400000000000000" pitchFamily="18" charset="-128"/>
              </a:rPr>
              <a:t>・変形情報</a:t>
            </a:r>
            <a:endParaRPr lang="en-US" altLang="ja" sz="16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l"/>
            <a:r>
              <a:rPr lang="ja" altLang="en-US" sz="1600" dirty="0">
                <a:latin typeface="游明朝" panose="02020400000000000000" pitchFamily="18" charset="-128"/>
                <a:ea typeface="游明朝" panose="02020400000000000000" pitchFamily="18" charset="-128"/>
              </a:rPr>
              <a:t>・テキスト</a:t>
            </a:r>
            <a:endParaRPr lang="ja-JP" altLang="en-US" sz="16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312313" y="4175077"/>
            <a:ext cx="441643" cy="1862162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rtlCol="0" anchor="t"/>
          <a:lstStyle/>
          <a:p>
            <a:r>
              <a:rPr lang="ja" altLang="en-US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・</a:t>
            </a:r>
            <a:r>
              <a:rPr lang="en-US" altLang="ja-JP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DOM object</a:t>
            </a:r>
            <a:endParaRPr lang="ja-JP" altLang="en-US" sz="16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8" name="矢印: 下カーブ 27"/>
          <p:cNvSpPr/>
          <p:nvPr/>
        </p:nvSpPr>
        <p:spPr>
          <a:xfrm flipH="1">
            <a:off x="4470414" y="3505995"/>
            <a:ext cx="950779" cy="612261"/>
          </a:xfrm>
          <a:prstGeom prst="curvedDown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297985" y="2988667"/>
            <a:ext cx="5335896" cy="923330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ja" altLang="en-US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・独自</a:t>
            </a:r>
            <a:r>
              <a:rPr lang="en-US" altLang="ja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class</a:t>
            </a:r>
            <a:r>
              <a:rPr lang="ja" altLang="en-US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側で必要な情報を全て保持</a:t>
            </a:r>
            <a:endParaRPr lang="en-US" altLang="ja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l"/>
            <a:r>
              <a:rPr lang="ja" altLang="en-US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・</a:t>
            </a:r>
            <a:r>
              <a:rPr lang="en-US" altLang="ja-JP" dirty="0" err="1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requestAnimationFrame</a:t>
            </a:r>
            <a:r>
              <a:rPr lang="en-US" altLang="ja-JP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ja" altLang="en-US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中のみ</a:t>
            </a:r>
            <a:r>
              <a:rPr lang="en-US" altLang="ja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DOM</a:t>
            </a:r>
            <a:r>
              <a:rPr lang="ja" altLang="en-US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に値反映</a:t>
            </a:r>
            <a:endParaRPr lang="en-US" altLang="ja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l"/>
            <a:r>
              <a:rPr lang="ja" altLang="en-US" dirty="0">
                <a:solidFill>
                  <a:srgbClr val="C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・</a:t>
            </a:r>
            <a:r>
              <a:rPr lang="en-US" altLang="ja" dirty="0" err="1">
                <a:solidFill>
                  <a:srgbClr val="C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Drag&amp;Drop</a:t>
            </a:r>
            <a:r>
              <a:rPr lang="ja" altLang="en-US" dirty="0">
                <a:solidFill>
                  <a:srgbClr val="C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中のみ</a:t>
            </a:r>
            <a:r>
              <a:rPr lang="en-US" altLang="ja" dirty="0">
                <a:solidFill>
                  <a:srgbClr val="C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DOM</a:t>
            </a:r>
            <a:r>
              <a:rPr lang="ja" altLang="en-US" dirty="0">
                <a:solidFill>
                  <a:srgbClr val="C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を直接操作</a:t>
            </a:r>
            <a:endParaRPr lang="ja-JP" altLang="en-US" dirty="0">
              <a:solidFill>
                <a:srgbClr val="C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913348" y="3911997"/>
            <a:ext cx="3491552" cy="8309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ja-JP" sz="1200" dirty="0" err="1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Drag&amp;Drop</a:t>
            </a:r>
            <a:r>
              <a:rPr lang="ja" altLang="en-US" sz="12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中は操作を</a:t>
            </a:r>
            <a:r>
              <a:rPr lang="en-US" altLang="ja" sz="12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en-US" altLang="ja" sz="1200" dirty="0" err="1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realtime</a:t>
            </a:r>
            <a:r>
              <a:rPr lang="ja" altLang="en-US" sz="12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に画面に反映する必要があるため。</a:t>
            </a:r>
            <a:endParaRPr lang="en-US" altLang="ja" sz="12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l"/>
            <a:r>
              <a:rPr lang="ja" altLang="en-US" sz="12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独自</a:t>
            </a:r>
            <a:r>
              <a:rPr lang="en-US" altLang="ja" sz="12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class</a:t>
            </a:r>
            <a:r>
              <a:rPr lang="ja" altLang="en-US" sz="12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の値は反映せず、</a:t>
            </a:r>
            <a:r>
              <a:rPr lang="en-US" altLang="ja" sz="12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Command</a:t>
            </a:r>
            <a:r>
              <a:rPr lang="ja" altLang="en-US" sz="1200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を通して値反映させる。</a:t>
            </a:r>
            <a:endParaRPr lang="ja-JP" altLang="en-US" sz="1200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004865" y="6104904"/>
            <a:ext cx="930705" cy="311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" altLang="en-US" sz="1400" dirty="0">
                <a:solidFill>
                  <a:srgbClr val="C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表示のみ</a:t>
            </a:r>
            <a:endParaRPr lang="ja-JP" altLang="en-US" sz="1400" dirty="0">
              <a:solidFill>
                <a:srgbClr val="C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992802" y="6104904"/>
            <a:ext cx="930705" cy="311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" altLang="en-US" sz="14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中身</a:t>
            </a:r>
            <a:endParaRPr lang="ja-JP" altLang="en-US" sz="1400" b="1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4101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ワイド画面</PresentationFormat>
  <Slides>5</Slides>
  <Notes>1</Notes>
  <HiddenSlides>0</HiddenSlide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画面表示</vt:lpstr>
      <vt:lpstr>マウスイベント</vt:lpstr>
      <vt:lpstr>読み込みについて</vt:lpstr>
      <vt:lpstr>Color 設定 UI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5</cp:revision>
  <dcterms:modified xsi:type="dcterms:W3CDTF">2016-11-12T21:03:56Z</dcterms:modified>
</cp:coreProperties>
</file>